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52" r:id="rId3"/>
    <p:sldId id="353" r:id="rId4"/>
    <p:sldId id="356" r:id="rId5"/>
    <p:sldId id="358" r:id="rId6"/>
    <p:sldId id="357" r:id="rId7"/>
    <p:sldId id="359" r:id="rId8"/>
    <p:sldId id="362" r:id="rId9"/>
    <p:sldId id="360" r:id="rId10"/>
    <p:sldId id="361" r:id="rId11"/>
    <p:sldId id="363" r:id="rId12"/>
    <p:sldId id="364" r:id="rId13"/>
    <p:sldId id="365" r:id="rId14"/>
    <p:sldId id="366" r:id="rId15"/>
    <p:sldId id="34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2B3A50"/>
    <a:srgbClr val="0853AB"/>
    <a:srgbClr val="FF6900"/>
    <a:srgbClr val="0C2C5C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13" autoAdjust="0"/>
    <p:restoredTop sz="94660"/>
  </p:normalViewPr>
  <p:slideViewPr>
    <p:cSldViewPr snapToGrid="0">
      <p:cViewPr>
        <p:scale>
          <a:sx n="50" d="100"/>
          <a:sy n="50" d="100"/>
        </p:scale>
        <p:origin x="127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5778A-3810-4502-B6DA-B39FFD223A4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2744B-0C49-47F8-A358-E3AB2FA32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3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3ADF3-3D2A-F644-AC1C-E92639B40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90CB9-E937-F919-F23D-9E5A38630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A8711-7B9B-96D2-6ABE-13B74F204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A5794-7EE5-8E03-7F5D-D3430CD6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9801A-0DD1-617A-BC6D-D808F9ADD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3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A53E5-8B0A-46EC-37CC-084CCB39F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E5771-52F8-47A3-2415-94793AD0E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DDE79-B10B-1277-D21E-38F7FDBB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8BCDD-25C1-0C7F-CC34-F9F0FDE9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CA84C-E1DB-4D70-C11A-2D4A2373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5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8524E0-7F24-E209-FC7B-9CE6F6F49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2569E-32AE-9A1B-E986-C34C7E48A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14225-5700-5810-2E48-C1DB9C52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EED34-174B-98AE-76DA-95501A878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7F967-3CAA-C26F-2A12-D8608365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6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10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463CC-1B99-1CCA-FDE6-78821756E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F85D6-8F89-1BE8-B973-91062988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40281-1CAB-F00A-C4C0-477D47A1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839DD-E1E5-B5A2-66FF-254177B9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4F264-E500-1D11-BC11-E31D7694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4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7CC1F-B74E-CB64-D2DF-E24EF542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A910C-4D69-7719-1156-2200F674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819B4-5682-F264-D26F-08A740AE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02875-C36B-AFA3-7D39-54EA6C81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EC995-7A76-A362-199E-E229B1AF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2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2FB1-066F-82F3-6DBA-DE78AB11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7F071-BE14-F56D-DD84-F11EDA62E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CD6DD-9536-E56F-26E5-B89CBF120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8043A-84D4-EE8E-37A7-D41218A7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99EC1-D658-1C41-599E-9299B749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E74FB-F3A8-3E9A-BE82-6AD0951C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050F-C053-E2C2-3234-23B2E373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283DD-2AD9-97FD-87B9-31A991FD8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C9F6A-054F-DC5B-A314-FCC8DBAC5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088418-EE03-A4F4-8087-CF4F37FB4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A413BA-B4C9-89EE-6179-44D23C2CC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92C17-1860-B95F-535E-E76A1765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45F5E-F4E3-AED8-17A0-68A6E987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10641E-F4A7-4BA9-85B5-9BFF89401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0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AD419-0B0F-AEC5-062A-B9782FF4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3C7B1-0872-5456-3B9E-C926FD2A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03C43-4B80-807B-E5C8-1406C280D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DC396-2EC5-2BCD-5368-06CF7C76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5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2B0903-D545-CD71-5B6A-D3E0E1D9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02645-E1BE-8AE5-959E-355BF8D3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52F1F-809C-BB46-5B22-793FAEFB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7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C86A7-3FA3-2A7A-D189-43A729A9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97ABE-CE37-171E-DAB9-BB58E70C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CBE70-2BA5-3800-851B-EDD866CEF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AF042-36DC-8551-332C-3620EB7F8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43378-3490-180A-DD99-09A5965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F68AC-49E5-745A-B624-90EED517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3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D92-86A9-AB03-58DA-D2C3CCD17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A9B4D6-77C0-BEA0-9A66-25760CE05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0A4F6-8372-2473-BE90-D08A2C93B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058F0-6F42-A0F5-81FA-B320404B7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28700-001B-8EBD-73CF-E6A52754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7493F-12A8-2E11-AB2E-23F4BCBC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4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28757-94E5-509C-49B9-4A6254D6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A54A3-43DD-4CEF-74BC-B72B12328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6BF98-CE77-9EEE-2503-C63350518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5BC20-10B0-4E40-9857-FA02BAD46CC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FA178-F633-DE4E-DBE4-66B8C5031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03594-4F07-4F48-FD64-A405AF026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DFF3C-CD22-40D3-94F3-16D7B1E9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7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59" y="887095"/>
            <a:ext cx="44507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spc="-380" dirty="0">
                <a:solidFill>
                  <a:srgbClr val="000000"/>
                </a:solidFill>
                <a:latin typeface="Arial-BoldItalicMT"/>
                <a:cs typeface="Arial-BoldItalicMT"/>
              </a:rPr>
              <a:t>PROGRAM</a:t>
            </a:r>
            <a:r>
              <a:rPr sz="3200" i="1" spc="-155" dirty="0">
                <a:solidFill>
                  <a:srgbClr val="000000"/>
                </a:solidFill>
                <a:latin typeface="Arial-BoldItalicMT"/>
                <a:cs typeface="Arial-BoldItalicMT"/>
              </a:rPr>
              <a:t> </a:t>
            </a:r>
            <a:r>
              <a:rPr sz="3200" i="1" spc="-325" dirty="0">
                <a:solidFill>
                  <a:srgbClr val="000000"/>
                </a:solidFill>
                <a:latin typeface="Arial-BoldItalicMT"/>
                <a:cs typeface="Arial-BoldItalicMT"/>
              </a:rPr>
              <a:t>DAN</a:t>
            </a:r>
            <a:r>
              <a:rPr sz="3200" i="1" spc="-150" dirty="0">
                <a:solidFill>
                  <a:srgbClr val="000000"/>
                </a:solidFill>
                <a:latin typeface="Arial-BoldItalicMT"/>
                <a:cs typeface="Arial-BoldItalicMT"/>
              </a:rPr>
              <a:t> </a:t>
            </a:r>
            <a:r>
              <a:rPr sz="3200" i="1" spc="-459" dirty="0">
                <a:solidFill>
                  <a:srgbClr val="000000"/>
                </a:solidFill>
                <a:latin typeface="Arial-BoldItalicMT"/>
                <a:cs typeface="Arial-BoldItalicMT"/>
              </a:rPr>
              <a:t>KEGIATAN</a:t>
            </a:r>
            <a:endParaRPr sz="3200">
              <a:latin typeface="Arial-BoldItalicMT"/>
              <a:cs typeface="Arial-BoldItalicM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A64EB4-A242-2282-FA6C-9D3F667C4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330"/>
          </a:xfrm>
          <a:prstGeom prst="rect">
            <a:avLst/>
          </a:prstGeom>
        </p:spPr>
      </p:pic>
      <p:pic>
        <p:nvPicPr>
          <p:cNvPr id="18" name="Google Shape;119;p3" descr="Icon">
            <a:extLst>
              <a:ext uri="{FF2B5EF4-FFF2-40B4-BE49-F238E27FC236}">
                <a16:creationId xmlns:a16="http://schemas.microsoft.com/office/drawing/2014/main" id="{DC156257-0126-12A3-94B5-115E25BCA1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794" t="16814" r="18638" b="20423"/>
          <a:stretch/>
        </p:blipFill>
        <p:spPr>
          <a:xfrm>
            <a:off x="0" y="5970905"/>
            <a:ext cx="1479176" cy="8750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73B950-80B0-4FB3-9ED2-981873D3527B}"/>
              </a:ext>
            </a:extLst>
          </p:cNvPr>
          <p:cNvSpPr/>
          <p:nvPr/>
        </p:nvSpPr>
        <p:spPr>
          <a:xfrm>
            <a:off x="1943149" y="5957162"/>
            <a:ext cx="4239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2B3A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Juri</a:t>
            </a:r>
            <a:r>
              <a:rPr lang="en-US" sz="1600" b="1" dirty="0">
                <a:solidFill>
                  <a:srgbClr val="2B3A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Kompetisi Bidang Riset Investasi</a:t>
            </a:r>
          </a:p>
          <a:p>
            <a:r>
              <a:rPr lang="en-US" sz="1600" dirty="0">
                <a:solidFill>
                  <a:srgbClr val="2B3A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Catharina Badra Nawangpalupi, Ph.D.</a:t>
            </a:r>
          </a:p>
          <a:p>
            <a:r>
              <a:rPr lang="en-US" sz="16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Universitas Katolik Parahyangan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E0D298-6D88-60ED-1E86-D7217B00F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9" y="0"/>
            <a:ext cx="12192000" cy="6860330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04F2137-EA73-611F-1C70-728836BDB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03C1ECD-EFD3-FB0E-F1FB-54BC20E1242E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1F10BE-D4B2-6768-98D7-1244A1DB1F67}"/>
              </a:ext>
            </a:extLst>
          </p:cNvPr>
          <p:cNvSpPr/>
          <p:nvPr/>
        </p:nvSpPr>
        <p:spPr>
          <a:xfrm>
            <a:off x="67674" y="916452"/>
            <a:ext cx="3648456" cy="2770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KOMPETISI BIDANG RISET INVESTASI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0ECB9D84-F40D-A896-2326-4A71156FE5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1624DCD-4350-4014-A98A-0139F27D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" y="1308363"/>
            <a:ext cx="10515600" cy="678031"/>
          </a:xfrm>
        </p:spPr>
        <p:txBody>
          <a:bodyPr>
            <a:normAutofit/>
          </a:bodyPr>
          <a:lstStyle/>
          <a:p>
            <a:r>
              <a:rPr lang="en-ID" sz="36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Poin-poin</a:t>
            </a:r>
            <a:r>
              <a:rPr lang="en-ID" sz="36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1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endParaRPr lang="en-ID" sz="3600" b="1" dirty="0">
              <a:solidFill>
                <a:srgbClr val="2B3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4E2CCE-D656-4EBE-ACF7-519E9D6D0552}"/>
              </a:ext>
            </a:extLst>
          </p:cNvPr>
          <p:cNvSpPr txBox="1">
            <a:spLocks/>
          </p:cNvSpPr>
          <p:nvPr/>
        </p:nvSpPr>
        <p:spPr>
          <a:xfrm>
            <a:off x="119592" y="2077577"/>
            <a:ext cx="11778886" cy="40757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Deksripsi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Mendeskripsikan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endParaRPr lang="en-ID" sz="2400" dirty="0">
              <a:solidFill>
                <a:srgbClr val="0853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Global dan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Menganalisis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global dan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tantangan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endParaRPr lang="en-ID" sz="2300" dirty="0">
              <a:solidFill>
                <a:srgbClr val="0853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Tinjauan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Posisi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Persaingan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Menganalisis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dibanding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sejenis</a:t>
            </a:r>
            <a:endParaRPr lang="en-ID" sz="2300" dirty="0">
              <a:solidFill>
                <a:srgbClr val="0853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endParaRPr lang="en-ID" sz="2300" dirty="0">
              <a:solidFill>
                <a:srgbClr val="0853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v-SE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 analisis keuangan dengan standar ketentuan CFA</a:t>
            </a:r>
            <a:endParaRPr lang="en-ID" sz="2300" dirty="0">
              <a:solidFill>
                <a:srgbClr val="0853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Valuasi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valuasi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valuation oleh Damodaran</a:t>
            </a:r>
          </a:p>
          <a:p>
            <a:pPr>
              <a:lnSpc>
                <a:spcPct val="120000"/>
              </a:lnSpc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Risiko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Menganalisis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risiko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risiko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menurut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CFA</a:t>
            </a:r>
            <a:endParaRPr lang="en-ID" sz="2100" dirty="0">
              <a:solidFill>
                <a:srgbClr val="0853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Tata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Kelola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Perusahaan: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menganalisis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tata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kelola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endParaRPr lang="en-ID" sz="2400" dirty="0">
              <a:solidFill>
                <a:srgbClr val="0853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Keberlanjutan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menganalisis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ID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keberlanjutan</a:t>
            </a:r>
            <a:endParaRPr lang="en-ID" sz="2400" dirty="0">
              <a:solidFill>
                <a:srgbClr val="0853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Aspek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Kesesuaian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dengan Tema: </a:t>
            </a:r>
            <a:r>
              <a:rPr lang="es-ES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Kesesuaian</a:t>
            </a:r>
            <a:r>
              <a:rPr lang="es-ES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submisi</a:t>
            </a:r>
            <a:r>
              <a:rPr lang="es-ES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s-ES" sz="23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Tema KBMK 2024</a:t>
            </a:r>
            <a:endParaRPr lang="en-ID" sz="2400" dirty="0">
              <a:solidFill>
                <a:srgbClr val="0853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3608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E0D298-6D88-60ED-1E86-D7217B00F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9" y="0"/>
            <a:ext cx="12192000" cy="6860330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04F2137-EA73-611F-1C70-728836BDB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03C1ECD-EFD3-FB0E-F1FB-54BC20E1242E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1F10BE-D4B2-6768-98D7-1244A1DB1F67}"/>
              </a:ext>
            </a:extLst>
          </p:cNvPr>
          <p:cNvSpPr/>
          <p:nvPr/>
        </p:nvSpPr>
        <p:spPr>
          <a:xfrm>
            <a:off x="67674" y="916452"/>
            <a:ext cx="3648456" cy="2770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KOMPETISI BIDANG RISET INVESTASI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0ECB9D84-F40D-A896-2326-4A71156FE5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1624DCD-4350-4014-A98A-0139F27D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" y="1308363"/>
            <a:ext cx="10515600" cy="678031"/>
          </a:xfrm>
        </p:spPr>
        <p:txBody>
          <a:bodyPr>
            <a:normAutofit/>
          </a:bodyPr>
          <a:lstStyle/>
          <a:p>
            <a:r>
              <a:rPr lang="en-ID" sz="36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Babak </a:t>
            </a:r>
            <a:r>
              <a:rPr lang="en-ID" sz="3600" b="1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Semi-Final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4E2CCE-D656-4EBE-ACF7-519E9D6D0552}"/>
              </a:ext>
            </a:extLst>
          </p:cNvPr>
          <p:cNvSpPr txBox="1">
            <a:spLocks/>
          </p:cNvSpPr>
          <p:nvPr/>
        </p:nvSpPr>
        <p:spPr>
          <a:xfrm>
            <a:off x="119592" y="2077577"/>
            <a:ext cx="11778886" cy="4075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ID" sz="2400" dirty="0">
              <a:solidFill>
                <a:srgbClr val="0853AB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FC9C6C-801E-4E8B-B295-DC7A689A178B}"/>
              </a:ext>
            </a:extLst>
          </p:cNvPr>
          <p:cNvSpPr txBox="1">
            <a:spLocks/>
          </p:cNvSpPr>
          <p:nvPr/>
        </p:nvSpPr>
        <p:spPr>
          <a:xfrm>
            <a:off x="657860" y="2077577"/>
            <a:ext cx="10876280" cy="3903088"/>
          </a:xfrm>
          <a:prstGeom prst="rect">
            <a:avLst/>
          </a:prstGeom>
          <a:solidFill>
            <a:srgbClr val="FBE5D6">
              <a:alpha val="85098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Submisi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terdiri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makalah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bahan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presentasi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(PPT).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Tugas untuk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konten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diberikan pada waktunya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semifinalis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sesuai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skedul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kompetisi.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Penilaian Babak Semi Final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terdiri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yaitu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konten (70%) dan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presentasi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30%)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Analisis riset didasarkan pada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perbandingan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dengan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ASEAN.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ID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643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E0D298-6D88-60ED-1E86-D7217B00F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9" y="0"/>
            <a:ext cx="12192000" cy="6860330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04F2137-EA73-611F-1C70-728836BDB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03C1ECD-EFD3-FB0E-F1FB-54BC20E1242E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1F10BE-D4B2-6768-98D7-1244A1DB1F67}"/>
              </a:ext>
            </a:extLst>
          </p:cNvPr>
          <p:cNvSpPr/>
          <p:nvPr/>
        </p:nvSpPr>
        <p:spPr>
          <a:xfrm>
            <a:off x="67674" y="916452"/>
            <a:ext cx="3648456" cy="2770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KOMPETISI BIDANG RISET INVESTASI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0ECB9D84-F40D-A896-2326-4A71156FE5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1624DCD-4350-4014-A98A-0139F27D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92" y="1245958"/>
            <a:ext cx="10463682" cy="678031"/>
          </a:xfrm>
        </p:spPr>
        <p:txBody>
          <a:bodyPr>
            <a:normAutofit/>
          </a:bodyPr>
          <a:lstStyle/>
          <a:p>
            <a:r>
              <a:rPr lang="en-ID" sz="3600" b="1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ID" sz="3600" b="1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ID" sz="36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Babak </a:t>
            </a:r>
            <a:r>
              <a:rPr lang="en-ID" sz="3600" b="1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Semi-Final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4E2CCE-D656-4EBE-ACF7-519E9D6D0552}"/>
              </a:ext>
            </a:extLst>
          </p:cNvPr>
          <p:cNvSpPr txBox="1">
            <a:spLocks/>
          </p:cNvSpPr>
          <p:nvPr/>
        </p:nvSpPr>
        <p:spPr>
          <a:xfrm>
            <a:off x="119592" y="2077577"/>
            <a:ext cx="11778886" cy="4075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ID" sz="2400" dirty="0">
              <a:solidFill>
                <a:srgbClr val="0853AB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1625D42-445A-4D8A-A265-F8DF95AF5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137892"/>
              </p:ext>
            </p:extLst>
          </p:nvPr>
        </p:nvGraphicFramePr>
        <p:xfrm>
          <a:off x="293522" y="2707331"/>
          <a:ext cx="10929049" cy="29684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59798">
                  <a:extLst>
                    <a:ext uri="{9D8B030D-6E8A-4147-A177-3AD203B41FA5}">
                      <a16:colId xmlns:a16="http://schemas.microsoft.com/office/drawing/2014/main" val="893854907"/>
                    </a:ext>
                  </a:extLst>
                </a:gridCol>
                <a:gridCol w="2569251">
                  <a:extLst>
                    <a:ext uri="{9D8B030D-6E8A-4147-A177-3AD203B41FA5}">
                      <a16:colId xmlns:a16="http://schemas.microsoft.com/office/drawing/2014/main" val="3436095520"/>
                    </a:ext>
                  </a:extLst>
                </a:gridCol>
              </a:tblGrid>
              <a:tr h="35971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Kriteria Penilaian Presentasi</a:t>
                      </a:r>
                      <a:endParaRPr lang="en-ID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Nilai Maksimum</a:t>
                      </a:r>
                      <a:endParaRPr lang="en-ID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3358342"/>
                  </a:ext>
                </a:extLst>
              </a:tr>
              <a:tr h="9699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Organisasi dan konten materi presentasi </a:t>
                      </a:r>
                      <a:endParaRPr lang="en-ID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Kemampuan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berkomunikasi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ID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Kejelasan dan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teknik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presentasi</a:t>
                      </a:r>
                      <a:endParaRPr lang="en-ID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ID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9007"/>
                  </a:ext>
                </a:extLst>
              </a:tr>
              <a:tr h="12670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Organisasi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waktu presentasi </a:t>
                      </a:r>
                      <a:endParaRPr lang="en-ID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Manajemen waktu</a:t>
                      </a:r>
                      <a:endParaRPr lang="en-ID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Kelancaran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presentasi dan kerja sama di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antara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anggota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saat presentasi</a:t>
                      </a:r>
                      <a:endParaRPr lang="en-ID" sz="2000" dirty="0">
                        <a:effectLst/>
                        <a:latin typeface="Arial" panose="020B0604020202020204" pitchFamily="34" charset="0"/>
                        <a:ea typeface="Noto Sans Symbol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ID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681664"/>
                  </a:ext>
                </a:extLst>
              </a:tr>
              <a:tr h="35971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ID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ID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099032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8CBE59BA-14DC-48A2-8DBF-744116C7BEB9}"/>
              </a:ext>
            </a:extLst>
          </p:cNvPr>
          <p:cNvSpPr/>
          <p:nvPr/>
        </p:nvSpPr>
        <p:spPr>
          <a:xfrm>
            <a:off x="119592" y="1846744"/>
            <a:ext cx="7223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2B3A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</a:t>
            </a:r>
            <a:r>
              <a:rPr lang="en-US" sz="2400" dirty="0">
                <a:solidFill>
                  <a:srgbClr val="2B3A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konten (70%) dan </a:t>
            </a:r>
            <a:r>
              <a:rPr lang="en-US" sz="2400" dirty="0" err="1">
                <a:solidFill>
                  <a:srgbClr val="2B3A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</a:t>
            </a:r>
            <a:r>
              <a:rPr lang="en-US" sz="2400" dirty="0">
                <a:solidFill>
                  <a:srgbClr val="2B3A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presentasi (30</a:t>
            </a:r>
            <a:r>
              <a:rPr lang="en-US" sz="24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en-ID" sz="2400" dirty="0">
              <a:solidFill>
                <a:srgbClr val="2B3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8756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E0D298-6D88-60ED-1E86-D7217B00F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9" y="0"/>
            <a:ext cx="12192000" cy="6860330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04F2137-EA73-611F-1C70-728836BDB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03C1ECD-EFD3-FB0E-F1FB-54BC20E1242E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1F10BE-D4B2-6768-98D7-1244A1DB1F67}"/>
              </a:ext>
            </a:extLst>
          </p:cNvPr>
          <p:cNvSpPr/>
          <p:nvPr/>
        </p:nvSpPr>
        <p:spPr>
          <a:xfrm>
            <a:off x="67674" y="916452"/>
            <a:ext cx="3648456" cy="2770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KOMPETISI BIDANG RISET INVESTASI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0ECB9D84-F40D-A896-2326-4A71156FE5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1624DCD-4350-4014-A98A-0139F27D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" y="1308363"/>
            <a:ext cx="10515600" cy="678031"/>
          </a:xfrm>
        </p:spPr>
        <p:txBody>
          <a:bodyPr>
            <a:normAutofit/>
          </a:bodyPr>
          <a:lstStyle/>
          <a:p>
            <a:r>
              <a:rPr lang="en-ID" sz="36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Babak </a:t>
            </a:r>
            <a:r>
              <a:rPr lang="en-ID" sz="3600" b="1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Grand-Final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4E2CCE-D656-4EBE-ACF7-519E9D6D0552}"/>
              </a:ext>
            </a:extLst>
          </p:cNvPr>
          <p:cNvSpPr txBox="1">
            <a:spLocks/>
          </p:cNvSpPr>
          <p:nvPr/>
        </p:nvSpPr>
        <p:spPr>
          <a:xfrm>
            <a:off x="119592" y="2077577"/>
            <a:ext cx="11778886" cy="4075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ID" sz="2400" dirty="0">
              <a:solidFill>
                <a:srgbClr val="0853AB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72DF45-6096-48E0-B0EF-4F879E501762}"/>
              </a:ext>
            </a:extLst>
          </p:cNvPr>
          <p:cNvSpPr txBox="1">
            <a:spLocks/>
          </p:cNvSpPr>
          <p:nvPr/>
        </p:nvSpPr>
        <p:spPr>
          <a:xfrm>
            <a:off x="657860" y="2325038"/>
            <a:ext cx="10876280" cy="3477866"/>
          </a:xfrm>
          <a:prstGeom prst="rect">
            <a:avLst/>
          </a:prstGeom>
          <a:solidFill>
            <a:srgbClr val="FBE5D6">
              <a:alpha val="85098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Submisi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terdiri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bahan presentasi (ppt).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Tugas untuk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konten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diberikan pada waktunya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finalis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sesuai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skedul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kompetisi.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Penilaian Babak Final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terdiri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yaitu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konten (70%) dan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presentasi (30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%), termasuk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jawab.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Analisis riset didasarkan pada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perbandingan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dengan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global.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ID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04976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E0D298-6D88-60ED-1E86-D7217B00F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9" y="0"/>
            <a:ext cx="12192000" cy="6860330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04F2137-EA73-611F-1C70-728836BDB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03C1ECD-EFD3-FB0E-F1FB-54BC20E1242E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1F10BE-D4B2-6768-98D7-1244A1DB1F67}"/>
              </a:ext>
            </a:extLst>
          </p:cNvPr>
          <p:cNvSpPr/>
          <p:nvPr/>
        </p:nvSpPr>
        <p:spPr>
          <a:xfrm>
            <a:off x="67674" y="916452"/>
            <a:ext cx="3648456" cy="2770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KOMPETISI BIDANG RISET INVESTASI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0ECB9D84-F40D-A896-2326-4A71156FE5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1624DCD-4350-4014-A98A-0139F27D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" y="1308363"/>
            <a:ext cx="10515600" cy="678031"/>
          </a:xfrm>
        </p:spPr>
        <p:txBody>
          <a:bodyPr>
            <a:normAutofit/>
          </a:bodyPr>
          <a:lstStyle/>
          <a:p>
            <a:r>
              <a:rPr lang="en-ID" sz="3600" b="1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ID" sz="3600" b="1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ID" sz="36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Babak </a:t>
            </a:r>
            <a:r>
              <a:rPr lang="en-ID" sz="3600" b="1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Grand-Final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4E2CCE-D656-4EBE-ACF7-519E9D6D0552}"/>
              </a:ext>
            </a:extLst>
          </p:cNvPr>
          <p:cNvSpPr txBox="1">
            <a:spLocks/>
          </p:cNvSpPr>
          <p:nvPr/>
        </p:nvSpPr>
        <p:spPr>
          <a:xfrm>
            <a:off x="119592" y="2077577"/>
            <a:ext cx="11778886" cy="4075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ID" sz="2400" dirty="0">
              <a:solidFill>
                <a:srgbClr val="0853AB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E23E10-45DD-405A-8289-B44C8C99AE9B}"/>
              </a:ext>
            </a:extLst>
          </p:cNvPr>
          <p:cNvSpPr/>
          <p:nvPr/>
        </p:nvSpPr>
        <p:spPr>
          <a:xfrm>
            <a:off x="104404" y="1956359"/>
            <a:ext cx="7223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2B3A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</a:t>
            </a:r>
            <a:r>
              <a:rPr lang="en-US" sz="2400" dirty="0">
                <a:solidFill>
                  <a:srgbClr val="2B3A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konten (70%) dan </a:t>
            </a:r>
            <a:r>
              <a:rPr lang="en-US" sz="2400" dirty="0" err="1">
                <a:solidFill>
                  <a:srgbClr val="2B3A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</a:t>
            </a:r>
            <a:r>
              <a:rPr lang="en-US" sz="2400" dirty="0">
                <a:solidFill>
                  <a:srgbClr val="2B3A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presentasi (30</a:t>
            </a:r>
            <a:r>
              <a:rPr lang="en-US" sz="24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en-ID" sz="2400" dirty="0">
              <a:solidFill>
                <a:srgbClr val="2B3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93E743A-B2A6-4347-94C1-AA47B57D4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4887"/>
              </p:ext>
            </p:extLst>
          </p:nvPr>
        </p:nvGraphicFramePr>
        <p:xfrm>
          <a:off x="209312" y="2509463"/>
          <a:ext cx="11863096" cy="37349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18899">
                  <a:extLst>
                    <a:ext uri="{9D8B030D-6E8A-4147-A177-3AD203B41FA5}">
                      <a16:colId xmlns:a16="http://schemas.microsoft.com/office/drawing/2014/main" val="2853296522"/>
                    </a:ext>
                  </a:extLst>
                </a:gridCol>
                <a:gridCol w="1544197">
                  <a:extLst>
                    <a:ext uri="{9D8B030D-6E8A-4147-A177-3AD203B41FA5}">
                      <a16:colId xmlns:a16="http://schemas.microsoft.com/office/drawing/2014/main" val="1007058203"/>
                    </a:ext>
                  </a:extLst>
                </a:gridCol>
              </a:tblGrid>
              <a:tr h="4431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Kriteria Penilaian Presentasi</a:t>
                      </a:r>
                      <a:endParaRPr lang="en-ID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79" marR="658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Nilai Maks</a:t>
                      </a:r>
                      <a:endParaRPr lang="en-ID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79" marR="65879" marT="0" marB="0"/>
                </a:tc>
                <a:extLst>
                  <a:ext uri="{0D108BD9-81ED-4DB2-BD59-A6C34878D82A}">
                    <a16:rowId xmlns:a16="http://schemas.microsoft.com/office/drawing/2014/main" val="2552032572"/>
                  </a:ext>
                </a:extLst>
              </a:tr>
              <a:tr h="12637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Organisasi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 dan waktu presentasi 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Kemampuan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berkomunikasi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Kejelasan dan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teknik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presentasi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Manajemen waktu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Kelancaran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presentasi dan kerja sama di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antara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anggota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saat presentasi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Noto Sans Symbols"/>
                        <a:cs typeface="Arial" panose="020B0604020202020204" pitchFamily="34" charset="0"/>
                      </a:endParaRPr>
                    </a:p>
                  </a:txBody>
                  <a:tcPr marL="65879" marR="658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79" marR="65879" marT="0" marB="0"/>
                </a:tc>
                <a:extLst>
                  <a:ext uri="{0D108BD9-81ED-4DB2-BD59-A6C34878D82A}">
                    <a16:rowId xmlns:a16="http://schemas.microsoft.com/office/drawing/2014/main" val="792449547"/>
                  </a:ext>
                </a:extLst>
              </a:tr>
              <a:tr h="143554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Pertanyaan dan jawaban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Kemampuan untuk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mempertahankan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rekomendasi menggunakan materi yang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dipresentasikan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Kreativitas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dalam memberikan jawaban (termasuk jika menggunakan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sesuatu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luar materi yang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dipresentasikan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Kerja sama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dalam memberikan jawaban 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Etika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dalam memberikan jawaban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79" marR="658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79" marR="65879" marT="0" marB="0"/>
                </a:tc>
                <a:extLst>
                  <a:ext uri="{0D108BD9-81ED-4DB2-BD59-A6C34878D82A}">
                    <a16:rowId xmlns:a16="http://schemas.microsoft.com/office/drawing/2014/main" val="3270694753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79" marR="658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79" marR="65879" marT="0" marB="0"/>
                </a:tc>
                <a:extLst>
                  <a:ext uri="{0D108BD9-81ED-4DB2-BD59-A6C34878D82A}">
                    <a16:rowId xmlns:a16="http://schemas.microsoft.com/office/drawing/2014/main" val="3377452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76307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5AFFA9-D199-369F-ACEE-CCE51E865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08" y="-62405"/>
            <a:ext cx="12445380" cy="7002904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4D7994E-B0DA-6E0F-FF90-72A637A56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3686"/>
            <a:ext cx="1309474" cy="13094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F68B9F-A54A-2121-53B4-1AE9ECDD48C1}"/>
              </a:ext>
            </a:extLst>
          </p:cNvPr>
          <p:cNvSpPr txBox="1"/>
          <p:nvPr/>
        </p:nvSpPr>
        <p:spPr>
          <a:xfrm>
            <a:off x="1396800" y="266486"/>
            <a:ext cx="4046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60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60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600" b="1" dirty="0">
              <a:latin typeface="Hero New Bold" panose="02000800000000000000" pitchFamily="50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B2520CF-5346-4F6E-B257-47D8C85D2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60" y="2250868"/>
            <a:ext cx="3761238" cy="284367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E2A7FAD-0B37-366D-E802-220DE88BA8D8}"/>
              </a:ext>
            </a:extLst>
          </p:cNvPr>
          <p:cNvSpPr/>
          <p:nvPr/>
        </p:nvSpPr>
        <p:spPr>
          <a:xfrm>
            <a:off x="3158427" y="5094546"/>
            <a:ext cx="5846103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spc="1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B</a:t>
            </a:r>
            <a:r>
              <a:rPr lang="en-ID" sz="1400" b="1" spc="1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alai </a:t>
            </a:r>
            <a:r>
              <a:rPr lang="en-ID" sz="1400" b="1" spc="15" dirty="0" err="1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Pengembangan</a:t>
            </a:r>
            <a:r>
              <a:rPr lang="en-ID" sz="1400" b="1" spc="1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en-ID" sz="1400" b="1" spc="15" dirty="0" err="1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Talenta</a:t>
            </a:r>
            <a:r>
              <a:rPr lang="en-ID" sz="1400" b="1" spc="1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Indonesia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spc="1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P</a:t>
            </a:r>
            <a:r>
              <a:rPr lang="en-ID" sz="1400" b="1" spc="15" dirty="0" err="1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usat</a:t>
            </a:r>
            <a:r>
              <a:rPr lang="en-ID" sz="1400" b="1" spc="1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en-ID" sz="1400" b="1" spc="15" dirty="0" err="1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Prestasi</a:t>
            </a:r>
            <a:r>
              <a:rPr lang="en-ID" sz="1400" b="1" spc="1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en-ID" sz="1400" b="1" spc="15" dirty="0" err="1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Nasional</a:t>
            </a:r>
            <a:endParaRPr lang="en-ID" sz="1400" b="1" spc="15" dirty="0">
              <a:solidFill>
                <a:schemeClr val="accent1">
                  <a:lumMod val="75000"/>
                </a:schemeClr>
              </a:solidFill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spc="1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K</a:t>
            </a:r>
            <a:r>
              <a:rPr lang="en-ID" sz="1400" b="1" spc="15" dirty="0" err="1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ementerian</a:t>
            </a:r>
            <a:r>
              <a:rPr lang="en-ID" sz="1400" b="1" spc="1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Pendidikan, </a:t>
            </a:r>
            <a:r>
              <a:rPr lang="en-ID" sz="1400" b="1" spc="15" dirty="0" err="1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Kebudayaan</a:t>
            </a:r>
            <a:r>
              <a:rPr lang="en-ID" sz="1400" b="1" spc="1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, </a:t>
            </a:r>
            <a:r>
              <a:rPr lang="en-ID" sz="1400" b="1" spc="15" dirty="0" err="1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Riset</a:t>
            </a:r>
            <a:r>
              <a:rPr lang="en-ID" sz="1400" b="1" spc="1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, dan </a:t>
            </a:r>
            <a:r>
              <a:rPr lang="en-ID" sz="1400" b="1" spc="15" dirty="0" err="1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Teknologi</a:t>
            </a:r>
            <a:endParaRPr lang="en-ID" sz="1400" b="1" dirty="0">
              <a:solidFill>
                <a:schemeClr val="accent1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1F9952-C01C-B1AD-B29B-AFE66428A501}"/>
              </a:ext>
            </a:extLst>
          </p:cNvPr>
          <p:cNvSpPr txBox="1"/>
          <p:nvPr/>
        </p:nvSpPr>
        <p:spPr>
          <a:xfrm>
            <a:off x="658341" y="1359638"/>
            <a:ext cx="106239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pc="-5" dirty="0">
                <a:solidFill>
                  <a:srgbClr val="0C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en-US" sz="4000" b="1" dirty="0">
              <a:solidFill>
                <a:srgbClr val="0C2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2.png" descr="Icon&#10;&#10;Description automatically generated">
            <a:extLst>
              <a:ext uri="{FF2B5EF4-FFF2-40B4-BE49-F238E27FC236}">
                <a16:creationId xmlns:a16="http://schemas.microsoft.com/office/drawing/2014/main" id="{8D094F81-3732-4D31-85F9-0D397AD4B6A7}"/>
              </a:ext>
            </a:extLst>
          </p:cNvPr>
          <p:cNvPicPr/>
          <p:nvPr/>
        </p:nvPicPr>
        <p:blipFill>
          <a:blip r:embed="rId5"/>
          <a:srcRect l="11794" t="16815" r="18639" b="20424"/>
          <a:stretch>
            <a:fillRect/>
          </a:stretch>
        </p:blipFill>
        <p:spPr>
          <a:xfrm>
            <a:off x="-257608" y="4790477"/>
            <a:ext cx="3308816" cy="215002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E0D298-6D88-60ED-1E86-D7217B00F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065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04F2137-EA73-611F-1C70-728836BDB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03C1ECD-EFD3-FB0E-F1FB-54BC20E1242E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1F10BE-D4B2-6768-98D7-1244A1DB1F67}"/>
              </a:ext>
            </a:extLst>
          </p:cNvPr>
          <p:cNvSpPr/>
          <p:nvPr/>
        </p:nvSpPr>
        <p:spPr>
          <a:xfrm>
            <a:off x="67674" y="916452"/>
            <a:ext cx="3648456" cy="2770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KOMPETISI BIDANG RISET INVESTASI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0ECB9D84-F40D-A896-2326-4A71156FE5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6;p9">
            <a:extLst>
              <a:ext uri="{FF2B5EF4-FFF2-40B4-BE49-F238E27FC236}">
                <a16:creationId xmlns:a16="http://schemas.microsoft.com/office/drawing/2014/main" id="{AC4DE765-F0F4-5B4D-860D-6CCB9DE0BBA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960" r="23844" b="15516"/>
          <a:stretch/>
        </p:blipFill>
        <p:spPr>
          <a:xfrm>
            <a:off x="0" y="3566098"/>
            <a:ext cx="1962913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1624DCD-4350-4014-A98A-0139F27D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72" y="2096088"/>
            <a:ext cx="10294683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C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>
                <a:solidFill>
                  <a:srgbClr val="0C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ID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F76F84-0E3B-421F-8B82-CB3C7C699D0E}"/>
              </a:ext>
            </a:extLst>
          </p:cNvPr>
          <p:cNvSpPr/>
          <p:nvPr/>
        </p:nvSpPr>
        <p:spPr>
          <a:xfrm>
            <a:off x="1600650" y="3429000"/>
            <a:ext cx="9714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4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Eksplorasi</a:t>
            </a:r>
            <a:r>
              <a:rPr lang="en-ID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Peluang</a:t>
            </a:r>
            <a:r>
              <a:rPr lang="en-ID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ID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4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Konsumsi</a:t>
            </a:r>
            <a:r>
              <a:rPr lang="en-ID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Bertanggungjawab</a:t>
            </a:r>
            <a:r>
              <a:rPr lang="en-ID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ID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Penerapan</a:t>
            </a:r>
            <a:r>
              <a:rPr lang="en-ID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ID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Sirkular</a:t>
            </a:r>
            <a:r>
              <a:rPr lang="en-ID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Era Industry 4.0 dan Society 5.0 </a:t>
            </a:r>
            <a:r>
              <a:rPr lang="en-ID" sz="24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Percepatan</a:t>
            </a:r>
            <a:r>
              <a:rPr lang="en-ID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Transformasi</a:t>
            </a:r>
            <a:r>
              <a:rPr lang="en-ID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ID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en-ID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4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Inklusif</a:t>
            </a:r>
            <a:r>
              <a:rPr lang="en-ID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4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Berkelanjutan</a:t>
            </a:r>
            <a:r>
              <a:rPr lang="en-ID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Kerangka</a:t>
            </a:r>
            <a:r>
              <a:rPr lang="en-ID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ID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ID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ID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4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ID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4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endParaRPr lang="en-ID" sz="2400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65A448-8D70-4478-83F7-FB4886086A18}"/>
              </a:ext>
            </a:extLst>
          </p:cNvPr>
          <p:cNvSpPr/>
          <p:nvPr/>
        </p:nvSpPr>
        <p:spPr>
          <a:xfrm>
            <a:off x="505050" y="1364579"/>
            <a:ext cx="11007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2800" b="1" cap="small" dirty="0">
                <a:solidFill>
                  <a:srgbClr val="0853AB"/>
                </a:solidFill>
                <a:latin typeface="Arial" panose="020B0604020202020204" pitchFamily="34" charset="0"/>
              </a:rPr>
              <a:t>Kompetisi Mahasiswa Nasional Bidang Ilmu </a:t>
            </a:r>
            <a:r>
              <a:rPr lang="nl-NL" sz="2800" b="1" cap="small" dirty="0">
                <a:solidFill>
                  <a:srgbClr val="0853AB"/>
                </a:solidFill>
                <a:latin typeface="Arial" panose="020B0604020202020204" pitchFamily="34" charset="0"/>
              </a:rPr>
              <a:t>Bisnis, Manajemen, dan Keuangan (KBMK) </a:t>
            </a:r>
            <a:r>
              <a:rPr lang="en-ID" sz="2800" b="1" cap="small" dirty="0" err="1">
                <a:solidFill>
                  <a:srgbClr val="0853AB"/>
                </a:solidFill>
                <a:latin typeface="Arial" panose="020B0604020202020204" pitchFamily="34" charset="0"/>
              </a:rPr>
              <a:t>Perguruan</a:t>
            </a:r>
            <a:r>
              <a:rPr lang="en-ID" sz="2800" b="1" cap="small" dirty="0">
                <a:solidFill>
                  <a:srgbClr val="0853AB"/>
                </a:solidFill>
                <a:latin typeface="Arial" panose="020B0604020202020204" pitchFamily="34" charset="0"/>
              </a:rPr>
              <a:t> Tinggi 2024</a:t>
            </a:r>
            <a:endParaRPr lang="en-ID" sz="2800" cap="small" dirty="0">
              <a:solidFill>
                <a:srgbClr val="0853A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8514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E0D298-6D88-60ED-1E86-D7217B00F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9815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04F2137-EA73-611F-1C70-728836BDB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03C1ECD-EFD3-FB0E-F1FB-54BC20E1242E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1F10BE-D4B2-6768-98D7-1244A1DB1F67}"/>
              </a:ext>
            </a:extLst>
          </p:cNvPr>
          <p:cNvSpPr/>
          <p:nvPr/>
        </p:nvSpPr>
        <p:spPr>
          <a:xfrm>
            <a:off x="67674" y="916452"/>
            <a:ext cx="3648456" cy="2770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KOMPETISI BIDANG RISET INVESTASI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0ECB9D84-F40D-A896-2326-4A71156FE5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6;p9">
            <a:extLst>
              <a:ext uri="{FF2B5EF4-FFF2-40B4-BE49-F238E27FC236}">
                <a16:creationId xmlns:a16="http://schemas.microsoft.com/office/drawing/2014/main" id="{AC4DE765-F0F4-5B4D-860D-6CCB9DE0BBA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960" r="23844" b="15516"/>
          <a:stretch/>
        </p:blipFill>
        <p:spPr>
          <a:xfrm>
            <a:off x="150370" y="3359497"/>
            <a:ext cx="1962913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1624DCD-4350-4014-A98A-0139F27D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54" y="1340733"/>
            <a:ext cx="10515600" cy="678031"/>
          </a:xfrm>
        </p:spPr>
        <p:txBody>
          <a:bodyPr>
            <a:normAutofit/>
          </a:bodyPr>
          <a:lstStyle/>
          <a:p>
            <a:r>
              <a:rPr lang="en-ID" sz="3600" b="1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ID" sz="36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ID" sz="3600" b="1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</a:t>
            </a:r>
            <a:r>
              <a:rPr lang="en-ID" sz="36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679F60-A68A-488E-A27A-87374F093385}"/>
              </a:ext>
            </a:extLst>
          </p:cNvPr>
          <p:cNvSpPr txBox="1"/>
          <p:nvPr/>
        </p:nvSpPr>
        <p:spPr>
          <a:xfrm>
            <a:off x="2152553" y="2018764"/>
            <a:ext cx="9788893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Deskripsi Kompetisi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Ruang Lingkup dan Tema Bidang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Kompetisi Rujukan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Babak </a:t>
            </a:r>
            <a:r>
              <a:rPr lang="en-US" sz="24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Penyisihan</a:t>
            </a:r>
            <a:endParaRPr lang="en-US" sz="2400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 Submisi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Kriteria Penilaian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Babak Semi-Final dan Babak Final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 Submisi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Kriteria Penilaian</a:t>
            </a:r>
          </a:p>
          <a:p>
            <a:pPr lvl="1"/>
            <a:endParaRPr lang="en-ID" sz="2400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7973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E0D298-6D88-60ED-1E86-D7217B00F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9"/>
            <a:ext cx="12192000" cy="6860329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04F2137-EA73-611F-1C70-728836BDB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03C1ECD-EFD3-FB0E-F1FB-54BC20E1242E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1F10BE-D4B2-6768-98D7-1244A1DB1F67}"/>
              </a:ext>
            </a:extLst>
          </p:cNvPr>
          <p:cNvSpPr/>
          <p:nvPr/>
        </p:nvSpPr>
        <p:spPr>
          <a:xfrm>
            <a:off x="67674" y="916452"/>
            <a:ext cx="3648456" cy="2770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KOMPETISI BIDANG RISET INVESTASI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0ECB9D84-F40D-A896-2326-4A71156FE5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1624DCD-4350-4014-A98A-0139F27D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74" y="1340733"/>
            <a:ext cx="10515600" cy="678031"/>
          </a:xfrm>
        </p:spPr>
        <p:txBody>
          <a:bodyPr>
            <a:normAutofit/>
          </a:bodyPr>
          <a:lstStyle/>
          <a:p>
            <a:r>
              <a:rPr lang="en-ID" sz="36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Deskripsi</a:t>
            </a:r>
            <a:r>
              <a:rPr lang="en-ID" sz="3600" b="1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1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Kompetisi</a:t>
            </a:r>
            <a:endParaRPr lang="en-ID" sz="3600" b="1" dirty="0">
              <a:solidFill>
                <a:srgbClr val="2B3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679F60-A68A-488E-A27A-87374F093385}"/>
              </a:ext>
            </a:extLst>
          </p:cNvPr>
          <p:cNvSpPr txBox="1"/>
          <p:nvPr/>
        </p:nvSpPr>
        <p:spPr>
          <a:xfrm>
            <a:off x="270874" y="1958688"/>
            <a:ext cx="117040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C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Bidang: </a:t>
            </a:r>
            <a:r>
              <a:rPr lang="en-US" sz="20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 produksi yang </a:t>
            </a:r>
            <a:r>
              <a:rPr lang="en-US" sz="2000" b="1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bertanggung</a:t>
            </a:r>
            <a:r>
              <a:rPr lang="en-US" sz="20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jawab untuk </a:t>
            </a:r>
            <a:r>
              <a:rPr lang="en-US" sz="2000" b="1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percepatan</a:t>
            </a:r>
            <a:r>
              <a:rPr lang="en-US" sz="20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transformasi ekonomi </a:t>
            </a:r>
            <a:r>
              <a:rPr lang="en-US" sz="2000" b="1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en-US" sz="20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inklusif dan berkelanjutan </a:t>
            </a:r>
            <a:endParaRPr lang="en-US" sz="24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Babak </a:t>
            </a:r>
            <a:r>
              <a:rPr lang="en-US" sz="20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Penyisihan</a:t>
            </a:r>
            <a:endParaRPr lang="en-US" sz="2000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Sido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Muncul yang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berada di posisi kuat dalam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memproduksi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jamu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obat herbal modern senantiasa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berupaya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untuk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praktik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produksi yang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bertanggung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jawab.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Seluruh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produk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Sido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Muncul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melalui rangkaian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panjang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inovasi, riset dan pengembangan, uji klinis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produksi berbasis GMP (Good Manufacturing Practice), dengan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kemasan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cita rasa yang disesuaikan dengan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gaya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hidup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milenial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menyukai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hal-hal yang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serba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praktis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000" dirty="0">
              <a:solidFill>
                <a:srgbClr val="2B3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Selain itu,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isu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keberlanjutan lingkungan maupun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penerapan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ekonomi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sirkuler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mulai menjadi perhatian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Sido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Muncul. Dalam Program Penilaian Peringkat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Kinerja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Perusahaan dalam Pengelolaan Lingkungan Hidup (PROPER), di bulan Desember 2022,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Sido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Muncul mendapat PROPER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Kementerian Lingkungan Hidup dan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Kehutanan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untuk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ketiga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kalinya</a:t>
            </a:r>
            <a:r>
              <a:rPr lang="en-US" sz="2000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2B3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7E560-ACE4-408E-8AC4-122E76E0CE6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30" y="2608154"/>
            <a:ext cx="4932702" cy="25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8127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E0D298-6D88-60ED-1E86-D7217B00F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22" y="5818"/>
            <a:ext cx="12223997" cy="6966482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04F2137-EA73-611F-1C70-728836BDB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03C1ECD-EFD3-FB0E-F1FB-54BC20E1242E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1F10BE-D4B2-6768-98D7-1244A1DB1F67}"/>
              </a:ext>
            </a:extLst>
          </p:cNvPr>
          <p:cNvSpPr/>
          <p:nvPr/>
        </p:nvSpPr>
        <p:spPr>
          <a:xfrm>
            <a:off x="67674" y="916452"/>
            <a:ext cx="3648456" cy="2770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KOMPETISI BIDANG RISET INVESTASI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0ECB9D84-F40D-A896-2326-4A71156FE5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6;p9">
            <a:extLst>
              <a:ext uri="{FF2B5EF4-FFF2-40B4-BE49-F238E27FC236}">
                <a16:creationId xmlns:a16="http://schemas.microsoft.com/office/drawing/2014/main" id="{AC4DE765-F0F4-5B4D-860D-6CCB9DE0BBA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960" r="23844" b="15516"/>
          <a:stretch/>
        </p:blipFill>
        <p:spPr>
          <a:xfrm>
            <a:off x="82989" y="3337298"/>
            <a:ext cx="1962913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1624DCD-4350-4014-A98A-0139F27D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0" y="1340733"/>
            <a:ext cx="10381143" cy="678031"/>
          </a:xfrm>
        </p:spPr>
        <p:txBody>
          <a:bodyPr>
            <a:normAutofit/>
          </a:bodyPr>
          <a:lstStyle/>
          <a:p>
            <a:r>
              <a:rPr lang="en-ID" sz="36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Deskripsi</a:t>
            </a:r>
            <a:r>
              <a:rPr lang="en-ID" sz="3600" b="1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1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Kompetisi</a:t>
            </a:r>
            <a:endParaRPr lang="en-ID" sz="3600" b="1" dirty="0">
              <a:solidFill>
                <a:srgbClr val="2B3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679F60-A68A-488E-A27A-87374F093385}"/>
              </a:ext>
            </a:extLst>
          </p:cNvPr>
          <p:cNvSpPr txBox="1"/>
          <p:nvPr/>
        </p:nvSpPr>
        <p:spPr>
          <a:xfrm>
            <a:off x="219777" y="2154490"/>
            <a:ext cx="1175244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C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Ruang Lingkup Kompetisi: </a:t>
            </a:r>
          </a:p>
          <a:p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Kelompok mahasiswa </a:t>
            </a:r>
            <a:r>
              <a:rPr lang="en-US" sz="24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rgbClr val="0C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laporan riset </a:t>
            </a:r>
            <a:r>
              <a:rPr lang="en-US" sz="2800" b="1" dirty="0" err="1">
                <a:solidFill>
                  <a:srgbClr val="0C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emiten</a:t>
            </a:r>
            <a:endParaRPr lang="en-US" sz="2400" b="1" dirty="0">
              <a:solidFill>
                <a:srgbClr val="0C2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Kelompok peserta memberikan rekomendasi apakah </a:t>
            </a:r>
            <a:r>
              <a:rPr lang="en-US" sz="24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saham</a:t>
            </a: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Buy, Sell atau Hold dengan </a:t>
            </a:r>
            <a:r>
              <a:rPr lang="en-US" sz="24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rasional</a:t>
            </a: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menggunakan model </a:t>
            </a:r>
            <a:r>
              <a:rPr lang="en-US" sz="24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valuasi</a:t>
            </a: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saham</a:t>
            </a: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menggunakan rujukan buku investasi, buku </a:t>
            </a:r>
            <a:r>
              <a:rPr lang="en-US" sz="24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valuasi</a:t>
            </a: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2400" i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 </a:t>
            </a:r>
            <a:r>
              <a:rPr lang="sv-SE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(bukan permodelan ekonometrika - keuangan </a:t>
            </a:r>
            <a:r>
              <a:rPr lang="sv-SE" sz="2400" i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transaction based</a:t>
            </a:r>
            <a:r>
              <a:rPr lang="sv-SE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 </a:t>
            </a:r>
            <a:r>
              <a:rPr lang="en-US" sz="24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babak</a:t>
            </a: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penyisihan</a:t>
            </a: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rekomendasi </a:t>
            </a:r>
            <a:r>
              <a:rPr lang="en-US" sz="24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saham</a:t>
            </a: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dapat dibandingkan dengan </a:t>
            </a:r>
            <a:r>
              <a:rPr lang="en-US" sz="24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terbuka</a:t>
            </a: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sejenis</a:t>
            </a: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Sudut</a:t>
            </a: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pandang</a:t>
            </a: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harus pada </a:t>
            </a:r>
            <a:r>
              <a:rPr lang="en-US" sz="24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perspektif</a:t>
            </a: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analis riset keuangan </a:t>
            </a:r>
            <a:r>
              <a:rPr lang="en-US" sz="24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</a:t>
            </a: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509463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E0D298-6D88-60ED-1E86-D7217B00F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80" y="7496"/>
            <a:ext cx="12252880" cy="6894586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04F2137-EA73-611F-1C70-728836BDB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03C1ECD-EFD3-FB0E-F1FB-54BC20E1242E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1F10BE-D4B2-6768-98D7-1244A1DB1F67}"/>
              </a:ext>
            </a:extLst>
          </p:cNvPr>
          <p:cNvSpPr/>
          <p:nvPr/>
        </p:nvSpPr>
        <p:spPr>
          <a:xfrm>
            <a:off x="67674" y="916452"/>
            <a:ext cx="3648456" cy="2770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KOMPETISI BIDANG RISET INVESTASI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0ECB9D84-F40D-A896-2326-4A71156FE5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6;p9">
            <a:extLst>
              <a:ext uri="{FF2B5EF4-FFF2-40B4-BE49-F238E27FC236}">
                <a16:creationId xmlns:a16="http://schemas.microsoft.com/office/drawing/2014/main" id="{AC4DE765-F0F4-5B4D-860D-6CCB9DE0BBA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960" r="23844" b="15516"/>
          <a:stretch/>
        </p:blipFill>
        <p:spPr>
          <a:xfrm>
            <a:off x="0" y="3429537"/>
            <a:ext cx="1962913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1624DCD-4350-4014-A98A-0139F27D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22" y="1340733"/>
            <a:ext cx="10426251" cy="678031"/>
          </a:xfrm>
        </p:spPr>
        <p:txBody>
          <a:bodyPr>
            <a:normAutofit/>
          </a:bodyPr>
          <a:lstStyle/>
          <a:p>
            <a:r>
              <a:rPr lang="en-ID" sz="36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Deskripsi</a:t>
            </a:r>
            <a:r>
              <a:rPr lang="en-ID" sz="3600" b="1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1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Kompetisi</a:t>
            </a:r>
            <a:endParaRPr lang="en-ID" sz="3600" b="1" dirty="0">
              <a:solidFill>
                <a:srgbClr val="2B3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679F60-A68A-488E-A27A-87374F093385}"/>
              </a:ext>
            </a:extLst>
          </p:cNvPr>
          <p:cNvSpPr txBox="1"/>
          <p:nvPr/>
        </p:nvSpPr>
        <p:spPr>
          <a:xfrm>
            <a:off x="157023" y="2057164"/>
            <a:ext cx="117686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C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Pendamping</a:t>
            </a:r>
            <a:r>
              <a:rPr lang="en-US" sz="2400" b="1" dirty="0">
                <a:solidFill>
                  <a:srgbClr val="0C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Kelompok mahasiswa harus didampingi oleh dosen pembimbing </a:t>
            </a:r>
            <a:r>
              <a:rPr lang="en-US" sz="24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perguruan</a:t>
            </a:r>
            <a:r>
              <a:rPr lang="en-US" sz="24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sz="24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mahasiswa.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24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kelompok peserta </a:t>
            </a:r>
            <a:r>
              <a:rPr lang="en-US" sz="24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lolos</a:t>
            </a:r>
            <a:r>
              <a:rPr lang="en-US" sz="24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 </a:t>
            </a:r>
            <a:r>
              <a:rPr lang="en-US" sz="24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24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en-US" sz="24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diperbolehkan</a:t>
            </a:r>
            <a:r>
              <a:rPr lang="en-US" sz="24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latihan menggunakan simulasi dengan mentor praktisi, dosen pembimbing, dan praktisi/profesional di </a:t>
            </a:r>
            <a:r>
              <a:rPr lang="en-US" sz="24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US" sz="24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manajemen investasi.</a:t>
            </a:r>
          </a:p>
          <a:p>
            <a:endParaRPr lang="en-US" sz="2400" b="1" dirty="0">
              <a:solidFill>
                <a:srgbClr val="0C2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EAC4D4-4474-4570-928B-D8CA56AE821C}"/>
              </a:ext>
            </a:extLst>
          </p:cNvPr>
          <p:cNvSpPr/>
          <p:nvPr/>
        </p:nvSpPr>
        <p:spPr>
          <a:xfrm>
            <a:off x="1886811" y="4734820"/>
            <a:ext cx="9567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C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2400" b="1" dirty="0">
                <a:solidFill>
                  <a:srgbClr val="0C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lain:</a:t>
            </a:r>
          </a:p>
          <a:p>
            <a:r>
              <a:rPr lang="en-US" sz="24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Pengurangan</a:t>
            </a:r>
            <a:r>
              <a:rPr lang="en-US" sz="24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skor diterapkan </a:t>
            </a:r>
            <a:r>
              <a:rPr lang="en-US" sz="24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24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melebihi ketentuan </a:t>
            </a:r>
            <a:r>
              <a:rPr lang="en-US" sz="2400" dirty="0" err="1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makalah</a:t>
            </a:r>
            <a:r>
              <a:rPr lang="en-US" sz="2400" dirty="0">
                <a:solidFill>
                  <a:srgbClr val="0853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video.</a:t>
            </a:r>
          </a:p>
        </p:txBody>
      </p:sp>
    </p:spTree>
    <p:extLst>
      <p:ext uri="{BB962C8B-B14F-4D97-AF65-F5344CB8AC3E}">
        <p14:creationId xmlns:p14="http://schemas.microsoft.com/office/powerpoint/2010/main" val="201160533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E0D298-6D88-60ED-1E86-D7217B00F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9" y="0"/>
            <a:ext cx="12192000" cy="6860330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04F2137-EA73-611F-1C70-728836BDB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03C1ECD-EFD3-FB0E-F1FB-54BC20E1242E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1F10BE-D4B2-6768-98D7-1244A1DB1F67}"/>
              </a:ext>
            </a:extLst>
          </p:cNvPr>
          <p:cNvSpPr/>
          <p:nvPr/>
        </p:nvSpPr>
        <p:spPr>
          <a:xfrm>
            <a:off x="67674" y="916452"/>
            <a:ext cx="3648456" cy="2770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KOMPETISI BIDANG RISET INVESTASI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0ECB9D84-F40D-A896-2326-4A71156FE5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1624DCD-4350-4014-A98A-0139F27D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" y="1308363"/>
            <a:ext cx="10515600" cy="678031"/>
          </a:xfrm>
        </p:spPr>
        <p:txBody>
          <a:bodyPr>
            <a:normAutofit/>
          </a:bodyPr>
          <a:lstStyle/>
          <a:p>
            <a:r>
              <a:rPr lang="en-ID" sz="36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Kompetisi</a:t>
            </a:r>
            <a:r>
              <a:rPr lang="en-ID" sz="36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1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Rujukan</a:t>
            </a:r>
            <a:endParaRPr lang="en-ID" sz="3600" b="1" dirty="0">
              <a:solidFill>
                <a:srgbClr val="2B3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4E2CCE-D656-4EBE-ACF7-519E9D6D0552}"/>
              </a:ext>
            </a:extLst>
          </p:cNvPr>
          <p:cNvSpPr txBox="1">
            <a:spLocks/>
          </p:cNvSpPr>
          <p:nvPr/>
        </p:nvSpPr>
        <p:spPr>
          <a:xfrm>
            <a:off x="79867" y="1929296"/>
            <a:ext cx="11778886" cy="4075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CFA Institute Research Challenge is an annual global competition. Each student will be tested on their analytical, valuation, report writing, and presentation skills. They gain real-world experience as they assume the role of a research analyst. </a:t>
            </a:r>
          </a:p>
          <a:p>
            <a:pPr marL="0" indent="0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Teams research and analyze a designated publicly traded company; prepare a written report on that company that supports a buy, sell, or hold recommendation; receive advice and support from a faculty advisor and an industry mentor; and present and defend their findings to a panel of industry experts.</a:t>
            </a:r>
            <a:endParaRPr lang="en-ID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Research Challenge">
            <a:extLst>
              <a:ext uri="{FF2B5EF4-FFF2-40B4-BE49-F238E27FC236}">
                <a16:creationId xmlns:a16="http://schemas.microsoft.com/office/drawing/2014/main" id="{62CA0EBC-BBEE-448C-819E-A9F0BFDFB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41" y="4543456"/>
            <a:ext cx="6535070" cy="165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58102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E0D298-6D88-60ED-1E86-D7217B00F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9" y="0"/>
            <a:ext cx="12192000" cy="6860330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04F2137-EA73-611F-1C70-728836BDB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03C1ECD-EFD3-FB0E-F1FB-54BC20E1242E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1F10BE-D4B2-6768-98D7-1244A1DB1F67}"/>
              </a:ext>
            </a:extLst>
          </p:cNvPr>
          <p:cNvSpPr/>
          <p:nvPr/>
        </p:nvSpPr>
        <p:spPr>
          <a:xfrm>
            <a:off x="67674" y="916452"/>
            <a:ext cx="3648456" cy="2770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KOMPETISI BIDANG RISET INVESTASI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0ECB9D84-F40D-A896-2326-4A71156FE5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1624DCD-4350-4014-A98A-0139F27D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" y="1308363"/>
            <a:ext cx="10515600" cy="678031"/>
          </a:xfrm>
        </p:spPr>
        <p:txBody>
          <a:bodyPr>
            <a:normAutofit/>
          </a:bodyPr>
          <a:lstStyle/>
          <a:p>
            <a:r>
              <a:rPr lang="en-ID" sz="36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Babak </a:t>
            </a:r>
            <a:r>
              <a:rPr lang="en-ID" sz="3600" b="1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Penyisihan</a:t>
            </a:r>
            <a:endParaRPr lang="en-ID" sz="3600" b="1" dirty="0">
              <a:solidFill>
                <a:srgbClr val="2B3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4E2CCE-D656-4EBE-ACF7-519E9D6D0552}"/>
              </a:ext>
            </a:extLst>
          </p:cNvPr>
          <p:cNvSpPr txBox="1">
            <a:spLocks/>
          </p:cNvSpPr>
          <p:nvPr/>
        </p:nvSpPr>
        <p:spPr>
          <a:xfrm>
            <a:off x="79867" y="1929296"/>
            <a:ext cx="11778886" cy="4075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Kelompok mahasiswa </a:t>
            </a:r>
            <a:r>
              <a:rPr lang="en-US" sz="24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rgbClr val="0C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laporan riset </a:t>
            </a:r>
            <a:r>
              <a:rPr lang="en-US" b="1" dirty="0" err="1">
                <a:solidFill>
                  <a:srgbClr val="0C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emiten</a:t>
            </a:r>
            <a:r>
              <a:rPr lang="en-US" b="1" dirty="0">
                <a:solidFill>
                  <a:srgbClr val="0C2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SIDO</a:t>
            </a:r>
          </a:p>
          <a:p>
            <a:r>
              <a:rPr lang="en-US" sz="24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Submisi:</a:t>
            </a:r>
          </a:p>
          <a:p>
            <a:pPr lvl="1"/>
            <a:r>
              <a:rPr lang="en-US" sz="2000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Makalah</a:t>
            </a:r>
            <a:endParaRPr lang="en-US" sz="2000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presentasi</a:t>
            </a:r>
            <a:endParaRPr lang="en-US" sz="2000" dirty="0">
              <a:solidFill>
                <a:srgbClr val="0C2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9783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E0D298-6D88-60ED-1E86-D7217B00F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9" y="0"/>
            <a:ext cx="12192000" cy="6860330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04F2137-EA73-611F-1C70-728836BDB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9" y="73686"/>
            <a:ext cx="798055" cy="798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03C1ECD-EFD3-FB0E-F1FB-54BC20E1242E}"/>
              </a:ext>
            </a:extLst>
          </p:cNvPr>
          <p:cNvSpPr txBox="1"/>
          <p:nvPr/>
        </p:nvSpPr>
        <p:spPr>
          <a:xfrm>
            <a:off x="1256868" y="192133"/>
            <a:ext cx="22512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KEMENTERIAN PENDIDIKAN,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KEBUDAYAAN, RISET, </a:t>
            </a:r>
          </a:p>
          <a:p>
            <a:r>
              <a:rPr lang="en-US" sz="1050" b="1" i="0" dirty="0">
                <a:effectLst/>
                <a:latin typeface="Hero New Bold" panose="02000800000000000000" pitchFamily="50" charset="0"/>
              </a:rPr>
              <a:t>DAN TEKNOLOGI</a:t>
            </a:r>
            <a:endParaRPr lang="en-US" sz="1050" b="1" dirty="0">
              <a:latin typeface="Hero New Bold" panose="02000800000000000000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1F10BE-D4B2-6768-98D7-1244A1DB1F67}"/>
              </a:ext>
            </a:extLst>
          </p:cNvPr>
          <p:cNvSpPr/>
          <p:nvPr/>
        </p:nvSpPr>
        <p:spPr>
          <a:xfrm>
            <a:off x="67674" y="916452"/>
            <a:ext cx="3648456" cy="2770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KOMPETISI BIDANG RISET INVESTASI</a:t>
            </a:r>
          </a:p>
        </p:txBody>
      </p:sp>
      <p:pic>
        <p:nvPicPr>
          <p:cNvPr id="5" name="Google Shape;119;p3" descr="Icon">
            <a:extLst>
              <a:ext uri="{FF2B5EF4-FFF2-40B4-BE49-F238E27FC236}">
                <a16:creationId xmlns:a16="http://schemas.microsoft.com/office/drawing/2014/main" id="{0ECB9D84-F40D-A896-2326-4A71156FE5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94" t="16814" r="18638" b="20423"/>
          <a:stretch/>
        </p:blipFill>
        <p:spPr>
          <a:xfrm>
            <a:off x="6009035" y="164825"/>
            <a:ext cx="1479176" cy="8750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1624DCD-4350-4014-A98A-0139F27D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" y="1308363"/>
            <a:ext cx="10515600" cy="678031"/>
          </a:xfrm>
        </p:spPr>
        <p:txBody>
          <a:bodyPr>
            <a:normAutofit/>
          </a:bodyPr>
          <a:lstStyle/>
          <a:p>
            <a:r>
              <a:rPr lang="en-ID" sz="36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Ketentuan</a:t>
            </a:r>
            <a:r>
              <a:rPr lang="en-ID" sz="36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1" dirty="0" err="1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ID" sz="3600" b="1" dirty="0">
                <a:solidFill>
                  <a:srgbClr val="2B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BABAK PENYISIHAN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4E2CCE-D656-4EBE-ACF7-519E9D6D0552}"/>
              </a:ext>
            </a:extLst>
          </p:cNvPr>
          <p:cNvSpPr txBox="1">
            <a:spLocks/>
          </p:cNvSpPr>
          <p:nvPr/>
        </p:nvSpPr>
        <p:spPr>
          <a:xfrm>
            <a:off x="119592" y="2077577"/>
            <a:ext cx="11778886" cy="4075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Deksripsi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(10)</a:t>
            </a:r>
          </a:p>
          <a:p>
            <a:pPr>
              <a:lnSpc>
                <a:spcPct val="100000"/>
              </a:lnSpc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Global dan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(10)</a:t>
            </a:r>
          </a:p>
          <a:p>
            <a:pPr>
              <a:lnSpc>
                <a:spcPct val="100000"/>
              </a:lnSpc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Tinjauan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Posisi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Persaingan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(10)</a:t>
            </a:r>
          </a:p>
          <a:p>
            <a:pPr>
              <a:lnSpc>
                <a:spcPct val="100000"/>
              </a:lnSpc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(20)</a:t>
            </a:r>
          </a:p>
          <a:p>
            <a:pPr>
              <a:lnSpc>
                <a:spcPct val="100000"/>
              </a:lnSpc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Valuasi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(20)</a:t>
            </a:r>
          </a:p>
          <a:p>
            <a:pPr>
              <a:lnSpc>
                <a:spcPct val="100000"/>
              </a:lnSpc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Risiko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(10)</a:t>
            </a:r>
          </a:p>
          <a:p>
            <a:pPr>
              <a:lnSpc>
                <a:spcPct val="100000"/>
              </a:lnSpc>
            </a:pP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Tata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Kelola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Perusahaan (5)</a:t>
            </a:r>
          </a:p>
          <a:p>
            <a:pPr>
              <a:lnSpc>
                <a:spcPct val="100000"/>
              </a:lnSpc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Keberlanjutan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(10)</a:t>
            </a:r>
          </a:p>
          <a:p>
            <a:pPr>
              <a:lnSpc>
                <a:spcPct val="10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Aspek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Kesesuaian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dengan Tema (5)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941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26201</TotalTime>
  <Words>1113</Words>
  <Application>Microsoft Office PowerPoint</Application>
  <PresentationFormat>Widescreen</PresentationFormat>
  <Paragraphs>166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Arial-BoldItalicMT</vt:lpstr>
      <vt:lpstr>Calibri</vt:lpstr>
      <vt:lpstr>Calibri Light</vt:lpstr>
      <vt:lpstr>Hero New Bold</vt:lpstr>
      <vt:lpstr>Tahoma</vt:lpstr>
      <vt:lpstr>Office Theme</vt:lpstr>
      <vt:lpstr>PROGRAM DAN KEGIATAN</vt:lpstr>
      <vt:lpstr>TEMA</vt:lpstr>
      <vt:lpstr>CONTENTS</vt:lpstr>
      <vt:lpstr>Deskripsi Kompetisi</vt:lpstr>
      <vt:lpstr>Deskripsi Kompetisi</vt:lpstr>
      <vt:lpstr>Deskripsi Kompetisi</vt:lpstr>
      <vt:lpstr>Kompetisi Rujukan</vt:lpstr>
      <vt:lpstr>Babak Penyisihan</vt:lpstr>
      <vt:lpstr>Ketentuan Penilaian BABAK PENYISIHAN</vt:lpstr>
      <vt:lpstr>Poin-poin Penilaian</vt:lpstr>
      <vt:lpstr>Babak Semi-Final</vt:lpstr>
      <vt:lpstr>Kriteria Penilaian Babak Semi-Final</vt:lpstr>
      <vt:lpstr>Babak Grand-Final</vt:lpstr>
      <vt:lpstr>Kriteria Penilaian Babak Grand-Final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Anonim</cp:lastModifiedBy>
  <cp:revision>153</cp:revision>
  <dcterms:created xsi:type="dcterms:W3CDTF">2023-02-11T04:23:06Z</dcterms:created>
  <dcterms:modified xsi:type="dcterms:W3CDTF">2024-03-03T11:21:43Z</dcterms:modified>
</cp:coreProperties>
</file>